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3ee352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3ee352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46202af60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46202af60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46202af60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46202af60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6202af6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6202af6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46202af6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46202af6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46202af60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46202af60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6202af60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46202af60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6202af60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6202af60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02af60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02af60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46202af60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46202af60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46202af60_2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46202af60_2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3ee35207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3ee35207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46202af60_2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46202af60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6202af60_2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6202af60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1ce5a15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1ce5a15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3ee352075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e3ee352075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3ee352075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e3ee352075_2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6202af60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6202af60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46202af60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46202af60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46202af60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46202af60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46202af60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46202af60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6202af60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6202af60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46202af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46202af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1f0c298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1f0c298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6202af60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46202af60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3ee352075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3ee352075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ee352075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ee352075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3ee352075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3ee352075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3ee352075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e3ee352075_2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46202af60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46202af60_2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6202af60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6202af60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46202af60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46202af60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46202af60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46202af60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46202af6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46202af6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46202af6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46202af6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3ee352075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3ee352075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3ee35207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3ee35207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3ee352075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3ee35207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46202af60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46202af60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aa5TJ9OrbO8" TargetMode="Externa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48lBrNMxjUQ" TargetMode="Externa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45.png"/><Relationship Id="rId6"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43.png"/><Relationship Id="rId6"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hyperlink" Target="https://medium.com/data-hackers/uma-introdu%C3%A7%C3%A3o-simples-ao-pandas-1e15eea37fa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1"/>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72" name="Google Shape;72;p2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73" name="Google Shape;73;p21"/>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4" name="Google Shape;74;p2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5" name="Google Shape;75;p2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79" name="Google Shape;79;p2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80" name="Google Shape;80;p2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81" name="Google Shape;81;p21"/>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82" name="Google Shape;82;p21"/>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83" name="Google Shape;83;p21"/>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0"/>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63" name="Google Shape;163;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4" name="Google Shape;164;p30"/>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Banco de Dados?</a:t>
            </a:r>
            <a:endParaRPr b="1" sz="4000">
              <a:solidFill>
                <a:schemeClr val="dk1"/>
              </a:solidFill>
              <a:latin typeface="DM Sans"/>
              <a:ea typeface="DM Sans"/>
              <a:cs typeface="DM Sans"/>
              <a:sym typeface="DM Sans"/>
            </a:endParaRPr>
          </a:p>
        </p:txBody>
      </p:sp>
      <p:sp>
        <p:nvSpPr>
          <p:cNvPr id="165" name="Google Shape;165;p30"/>
          <p:cNvSpPr txBox="1"/>
          <p:nvPr/>
        </p:nvSpPr>
        <p:spPr>
          <a:xfrm>
            <a:off x="3547925" y="2290650"/>
            <a:ext cx="4213500" cy="26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banco de dados é uma </a:t>
            </a:r>
            <a:r>
              <a:rPr b="1" lang="pt-BR" sz="1350">
                <a:solidFill>
                  <a:schemeClr val="dk1"/>
                </a:solidFill>
                <a:highlight>
                  <a:srgbClr val="EAFF6A"/>
                </a:highlight>
                <a:latin typeface="DM Sans"/>
                <a:ea typeface="DM Sans"/>
                <a:cs typeface="DM Sans"/>
                <a:sym typeface="DM Sans"/>
              </a:rPr>
              <a:t>coleção organizada de dados estruturados, normalmente armazenados eletronicamente em um sistema de computador</a:t>
            </a:r>
            <a:r>
              <a:rPr lang="pt-BR" sz="1350">
                <a:solidFill>
                  <a:schemeClr val="dk1"/>
                </a:solidFill>
                <a:latin typeface="DM Sans"/>
                <a:ea typeface="DM Sans"/>
                <a:cs typeface="DM Sans"/>
                <a:sym typeface="DM Sans"/>
              </a:rPr>
              <a:t>. Projetado para permitir que as informações sejam facilmente acessadas, gerenciadas e atualizadas de forma eficiente e segura.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66" name="Google Shape;166;p30"/>
          <p:cNvPicPr preferRelativeResize="0"/>
          <p:nvPr/>
        </p:nvPicPr>
        <p:blipFill>
          <a:blip r:embed="rId5">
            <a:alphaModFix/>
          </a:blip>
          <a:stretch>
            <a:fillRect/>
          </a:stretch>
        </p:blipFill>
        <p:spPr>
          <a:xfrm>
            <a:off x="373000" y="1628775"/>
            <a:ext cx="2551584" cy="188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Relacional e NoSQ</a:t>
            </a:r>
            <a:r>
              <a:rPr b="1" lang="pt-BR" sz="4000">
                <a:solidFill>
                  <a:schemeClr val="dk1"/>
                </a:solidFill>
                <a:latin typeface="DM Sans"/>
                <a:ea typeface="DM Sans"/>
                <a:cs typeface="DM Sans"/>
                <a:sym typeface="DM Sans"/>
              </a:rPr>
              <a:t>L</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77" name="Google Shape;177;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8" name="Google Shape;178;p32"/>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79" name="Google Shape;179;p32"/>
          <p:cNvSpPr txBox="1"/>
          <p:nvPr/>
        </p:nvSpPr>
        <p:spPr>
          <a:xfrm>
            <a:off x="35479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Banco de dados relacional armazena dados em tabelas (composta por linhas e colunas). </a:t>
            </a:r>
            <a:r>
              <a:rPr lang="pt-BR" sz="1350">
                <a:solidFill>
                  <a:schemeClr val="dk1"/>
                </a:solidFill>
                <a:latin typeface="DM Sans"/>
                <a:ea typeface="DM Sans"/>
                <a:cs typeface="DM Sans"/>
                <a:sym typeface="DM Sans"/>
              </a:rPr>
              <a:t>Geralmente utiliza a linguagem SQL (Structured Query Language) para realizar consultas e atualizações nos dados armazenados.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80" name="Google Shape;180;p32"/>
          <p:cNvPicPr preferRelativeResize="0"/>
          <p:nvPr/>
        </p:nvPicPr>
        <p:blipFill>
          <a:blip r:embed="rId5">
            <a:alphaModFix/>
          </a:blip>
          <a:stretch>
            <a:fillRect/>
          </a:stretch>
        </p:blipFill>
        <p:spPr>
          <a:xfrm>
            <a:off x="261688" y="1871350"/>
            <a:ext cx="2774225" cy="176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86" name="Google Shape;186;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7" name="Google Shape;187;p33"/>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88" name="Google Shape;188;p33"/>
          <p:cNvSpPr txBox="1"/>
          <p:nvPr/>
        </p:nvSpPr>
        <p:spPr>
          <a:xfrm>
            <a:off x="3547925" y="2290650"/>
            <a:ext cx="4213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relacionamentos entre as tabelas são estabelecidos por meio de </a:t>
            </a:r>
            <a:r>
              <a:rPr b="1" lang="pt-BR" sz="1350">
                <a:solidFill>
                  <a:schemeClr val="dk1"/>
                </a:solidFill>
                <a:latin typeface="DM Sans"/>
                <a:ea typeface="DM Sans"/>
                <a:cs typeface="DM Sans"/>
                <a:sym typeface="DM Sans"/>
              </a:rPr>
              <a:t>chaves primárias</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estrangeiras</a:t>
            </a:r>
            <a:r>
              <a:rPr lang="pt-BR" sz="1350">
                <a:solidFill>
                  <a:schemeClr val="dk1"/>
                </a:solidFill>
                <a:latin typeface="DM Sans"/>
                <a:ea typeface="DM Sans"/>
                <a:cs typeface="DM Sans"/>
                <a:sym typeface="DM Sans"/>
              </a:rPr>
              <a:t>, que permitem que os dados sejam relacionados e consultados de maneira eficiente.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primária:</a:t>
            </a:r>
            <a:r>
              <a:rPr lang="pt-BR" sz="1350">
                <a:solidFill>
                  <a:schemeClr val="dk1"/>
                </a:solidFill>
                <a:latin typeface="DM Sans"/>
                <a:ea typeface="DM Sans"/>
                <a:cs typeface="DM Sans"/>
                <a:sym typeface="DM Sans"/>
              </a:rPr>
              <a:t> atributo(s) que identifica de forma exclusiva cada registro da tabela.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Estrangeira: </a:t>
            </a:r>
            <a:r>
              <a:rPr lang="pt-BR" sz="1350">
                <a:solidFill>
                  <a:schemeClr val="dk1"/>
                </a:solidFill>
                <a:latin typeface="DM Sans"/>
                <a:ea typeface="DM Sans"/>
                <a:cs typeface="DM Sans"/>
                <a:sym typeface="DM Sans"/>
              </a:rPr>
              <a:t>atributo(s) em uma tabela que se refere à chave primária de outra tabela</a:t>
            </a:r>
            <a:endParaRPr sz="1350">
              <a:solidFill>
                <a:schemeClr val="dk1"/>
              </a:solidFill>
              <a:latin typeface="DM Sans"/>
              <a:ea typeface="DM Sans"/>
              <a:cs typeface="DM Sans"/>
              <a:sym typeface="DM Sans"/>
            </a:endParaRPr>
          </a:p>
        </p:txBody>
      </p:sp>
      <p:pic>
        <p:nvPicPr>
          <p:cNvPr id="189" name="Google Shape;189;p33"/>
          <p:cNvPicPr preferRelativeResize="0"/>
          <p:nvPr/>
        </p:nvPicPr>
        <p:blipFill>
          <a:blip r:embed="rId5">
            <a:alphaModFix/>
          </a:blip>
          <a:stretch>
            <a:fillRect/>
          </a:stretch>
        </p:blipFill>
        <p:spPr>
          <a:xfrm>
            <a:off x="300085" y="1633650"/>
            <a:ext cx="2697425" cy="22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5" name="Google Shape;195;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6" name="Google Shape;196;p3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NoSQL </a:t>
            </a:r>
            <a:endParaRPr b="1" sz="4000">
              <a:solidFill>
                <a:schemeClr val="dk1"/>
              </a:solidFill>
              <a:latin typeface="DM Sans"/>
              <a:ea typeface="DM Sans"/>
              <a:cs typeface="DM Sans"/>
              <a:sym typeface="DM Sans"/>
            </a:endParaRPr>
          </a:p>
        </p:txBody>
      </p:sp>
      <p:sp>
        <p:nvSpPr>
          <p:cNvPr id="197" name="Google Shape;197;p34"/>
          <p:cNvSpPr txBox="1"/>
          <p:nvPr/>
        </p:nvSpPr>
        <p:spPr>
          <a:xfrm>
            <a:off x="457725" y="2290650"/>
            <a:ext cx="45765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highlight>
                  <a:srgbClr val="EAFF6A"/>
                </a:highlight>
                <a:latin typeface="DM Sans"/>
                <a:ea typeface="DM Sans"/>
                <a:cs typeface="DM Sans"/>
                <a:sym typeface="DM Sans"/>
              </a:rPr>
              <a:t>banco de dados NoSQL</a:t>
            </a:r>
            <a:r>
              <a:rPr lang="pt-BR" sz="1350">
                <a:solidFill>
                  <a:schemeClr val="dk1"/>
                </a:solidFill>
                <a:latin typeface="DM Sans"/>
                <a:ea typeface="DM Sans"/>
                <a:cs typeface="DM Sans"/>
                <a:sym typeface="DM Sans"/>
              </a:rPr>
              <a:t> (Não apenas Relacional) </a:t>
            </a:r>
            <a:r>
              <a:rPr b="1" lang="pt-BR" sz="1350">
                <a:solidFill>
                  <a:schemeClr val="dk1"/>
                </a:solidFill>
                <a:latin typeface="DM Sans"/>
                <a:ea typeface="DM Sans"/>
                <a:cs typeface="DM Sans"/>
                <a:sym typeface="DM Sans"/>
              </a:rPr>
              <a:t>não utiliza a estrutura de tabelas</a:t>
            </a:r>
            <a:r>
              <a:rPr lang="pt-BR" sz="1350">
                <a:solidFill>
                  <a:schemeClr val="dk1"/>
                </a:solidFill>
                <a:latin typeface="DM Sans"/>
                <a:ea typeface="DM Sans"/>
                <a:cs typeface="DM Sans"/>
                <a:sym typeface="DM Sans"/>
              </a:rPr>
              <a:t> para armazenar os dados. Em vez disso, os dados são armazenados em uma variedade de formatos, como documentos, gráficos, pares de chave-valor, entre outros. </a:t>
            </a:r>
            <a:r>
              <a:rPr b="1" lang="pt-BR" sz="1350">
                <a:solidFill>
                  <a:schemeClr val="dk1"/>
                </a:solidFill>
                <a:latin typeface="DM Sans"/>
                <a:ea typeface="DM Sans"/>
                <a:cs typeface="DM Sans"/>
                <a:sym typeface="DM Sans"/>
              </a:rPr>
              <a:t>Os bancos de dados NoSQL são altamente escaláveis e flexíveis, permitindo que os dados sejam distribuídos em vários servidores e que novos dados sejam adicionados sem precisar alterar a estrutura do banco de dados.</a:t>
            </a:r>
            <a:endParaRPr sz="1350">
              <a:solidFill>
                <a:schemeClr val="dk1"/>
              </a:solidFill>
              <a:latin typeface="DM Sans"/>
              <a:ea typeface="DM Sans"/>
              <a:cs typeface="DM Sans"/>
              <a:sym typeface="DM Sans"/>
            </a:endParaRPr>
          </a:p>
        </p:txBody>
      </p:sp>
      <p:pic>
        <p:nvPicPr>
          <p:cNvPr id="198" name="Google Shape;198;p34"/>
          <p:cNvPicPr preferRelativeResize="0"/>
          <p:nvPr/>
        </p:nvPicPr>
        <p:blipFill>
          <a:blip r:embed="rId5">
            <a:alphaModFix/>
          </a:blip>
          <a:stretch>
            <a:fillRect/>
          </a:stretch>
        </p:blipFill>
        <p:spPr>
          <a:xfrm>
            <a:off x="5385097" y="2004325"/>
            <a:ext cx="3525675" cy="104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Data Warehouse</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09" name="Google Shape;209;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0" name="Google Shape;210;p36"/>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Data Warehouse?</a:t>
            </a:r>
            <a:endParaRPr b="1" sz="4000">
              <a:solidFill>
                <a:schemeClr val="dk1"/>
              </a:solidFill>
              <a:latin typeface="DM Sans"/>
              <a:ea typeface="DM Sans"/>
              <a:cs typeface="DM Sans"/>
              <a:sym typeface="DM Sans"/>
            </a:endParaRPr>
          </a:p>
        </p:txBody>
      </p:sp>
      <p:sp>
        <p:nvSpPr>
          <p:cNvPr id="211" name="Google Shape;211;p36"/>
          <p:cNvSpPr txBox="1"/>
          <p:nvPr/>
        </p:nvSpPr>
        <p:spPr>
          <a:xfrm>
            <a:off x="457725" y="2290650"/>
            <a:ext cx="4576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Data Warehouse é um repositório central de informações que podem ser analisadas para tomar decisões mais adequadas.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Destinam-se exclusivamente a realizar consultas e análises avançadas e geralmente contêm grandes quantidades de dados derivados de diversas fontes.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Data Warehouse pode conter vários bancos de dados.</a:t>
            </a:r>
            <a:endParaRPr sz="1350">
              <a:solidFill>
                <a:schemeClr val="dk1"/>
              </a:solidFill>
              <a:latin typeface="DM Sans"/>
              <a:ea typeface="DM Sans"/>
              <a:cs typeface="DM Sans"/>
              <a:sym typeface="DM Sans"/>
            </a:endParaRPr>
          </a:p>
        </p:txBody>
      </p:sp>
      <p:pic>
        <p:nvPicPr>
          <p:cNvPr id="212" name="Google Shape;212;p36"/>
          <p:cNvPicPr preferRelativeResize="0"/>
          <p:nvPr/>
        </p:nvPicPr>
        <p:blipFill>
          <a:blip r:embed="rId5">
            <a:alphaModFix/>
          </a:blip>
          <a:stretch>
            <a:fillRect/>
          </a:stretch>
        </p:blipFill>
        <p:spPr>
          <a:xfrm>
            <a:off x="6080150" y="1659525"/>
            <a:ext cx="2830099" cy="182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Introdução a SQL</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3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SQL?</a:t>
            </a:r>
            <a:endParaRPr b="1" sz="4000">
              <a:solidFill>
                <a:schemeClr val="dk1"/>
              </a:solidFill>
              <a:latin typeface="DM Sans"/>
              <a:ea typeface="DM Sans"/>
              <a:cs typeface="DM Sans"/>
              <a:sym typeface="DM Sans"/>
            </a:endParaRPr>
          </a:p>
        </p:txBody>
      </p:sp>
      <p:sp>
        <p:nvSpPr>
          <p:cNvPr id="225" name="Google Shape;225;p38"/>
          <p:cNvSpPr txBox="1"/>
          <p:nvPr/>
        </p:nvSpPr>
        <p:spPr>
          <a:xfrm>
            <a:off x="457725" y="2290650"/>
            <a:ext cx="457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SQL (Structured Query Language)</a:t>
            </a:r>
            <a:r>
              <a:rPr lang="pt-BR" sz="1350">
                <a:solidFill>
                  <a:schemeClr val="dk1"/>
                </a:solidFill>
                <a:latin typeface="DM Sans"/>
                <a:ea typeface="DM Sans"/>
                <a:cs typeface="DM Sans"/>
                <a:sym typeface="DM Sans"/>
              </a:rPr>
              <a:t> é uma linguagem de programação </a:t>
            </a:r>
            <a:r>
              <a:rPr b="1" lang="pt-BR" sz="1350">
                <a:solidFill>
                  <a:schemeClr val="dk1"/>
                </a:solidFill>
                <a:latin typeface="DM Sans"/>
                <a:ea typeface="DM Sans"/>
                <a:cs typeface="DM Sans"/>
                <a:sym typeface="DM Sans"/>
              </a:rPr>
              <a:t>usada para gerenciar bancos de dados relacionais.</a:t>
            </a:r>
            <a:r>
              <a:rPr lang="pt-BR" sz="1350">
                <a:solidFill>
                  <a:schemeClr val="dk1"/>
                </a:solidFill>
                <a:latin typeface="DM Sans"/>
                <a:ea typeface="DM Sans"/>
                <a:cs typeface="DM Sans"/>
                <a:sym typeface="DM Sans"/>
              </a:rPr>
              <a:t> Permite criar, modificar e consultar bancos de dados, além de executar várias tarefas relacionadas ao gerenciamento de dados, como a criação de tabelas, a adição de dados a uma tabela, a modificação de registros existentes e a exclusão de registros. </a:t>
            </a:r>
            <a:endParaRPr sz="1350">
              <a:solidFill>
                <a:schemeClr val="dk1"/>
              </a:solidFill>
              <a:latin typeface="DM Sans"/>
              <a:ea typeface="DM Sans"/>
              <a:cs typeface="DM Sans"/>
              <a:sym typeface="DM Sans"/>
            </a:endParaRPr>
          </a:p>
        </p:txBody>
      </p:sp>
      <p:pic>
        <p:nvPicPr>
          <p:cNvPr id="226" name="Google Shape;226;p38"/>
          <p:cNvPicPr preferRelativeResize="0"/>
          <p:nvPr/>
        </p:nvPicPr>
        <p:blipFill>
          <a:blip r:embed="rId5">
            <a:alphaModFix/>
          </a:blip>
          <a:stretch>
            <a:fillRect/>
          </a:stretch>
        </p:blipFill>
        <p:spPr>
          <a:xfrm>
            <a:off x="6569725" y="991388"/>
            <a:ext cx="1954026" cy="91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nvSpPr>
        <p:spPr>
          <a:xfrm>
            <a:off x="1461300" y="345975"/>
            <a:ext cx="6221400" cy="2124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3500">
                <a:solidFill>
                  <a:schemeClr val="lt1"/>
                </a:solidFill>
                <a:latin typeface="DM Sans"/>
                <a:ea typeface="DM Sans"/>
                <a:cs typeface="DM Sans"/>
                <a:sym typeface="DM Sans"/>
              </a:rPr>
              <a:t>Mesma linguagem para diferentes sistemas</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232" name="Google Shape;232;p39"/>
          <p:cNvPicPr preferRelativeResize="0"/>
          <p:nvPr/>
        </p:nvPicPr>
        <p:blipFill>
          <a:blip r:embed="rId3">
            <a:alphaModFix/>
          </a:blip>
          <a:stretch>
            <a:fillRect/>
          </a:stretch>
        </p:blipFill>
        <p:spPr>
          <a:xfrm>
            <a:off x="2551275" y="1644650"/>
            <a:ext cx="4041449" cy="3050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90" name="Google Shape;90;p2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91" name="Google Shape;91;p2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8" name="Google Shape;238;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9" name="Google Shape;239;p40"/>
          <p:cNvSpPr txBox="1"/>
          <p:nvPr/>
        </p:nvSpPr>
        <p:spPr>
          <a:xfrm>
            <a:off x="534375" y="3002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SELECT</a:t>
            </a:r>
            <a:endParaRPr b="1" sz="4000">
              <a:solidFill>
                <a:schemeClr val="dk1"/>
              </a:solidFill>
              <a:latin typeface="DM Sans"/>
              <a:ea typeface="DM Sans"/>
              <a:cs typeface="DM Sans"/>
              <a:sym typeface="DM Sans"/>
            </a:endParaRPr>
          </a:p>
        </p:txBody>
      </p:sp>
      <p:sp>
        <p:nvSpPr>
          <p:cNvPr id="240" name="Google Shape;240;p40"/>
          <p:cNvSpPr txBox="1"/>
          <p:nvPr/>
        </p:nvSpPr>
        <p:spPr>
          <a:xfrm>
            <a:off x="534375" y="1206000"/>
            <a:ext cx="48903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a:t>
            </a:r>
            <a:r>
              <a:rPr b="1" lang="pt-BR" sz="1350">
                <a:solidFill>
                  <a:schemeClr val="dk1"/>
                </a:solidFill>
                <a:latin typeface="DM Sans"/>
                <a:ea typeface="DM Sans"/>
                <a:cs typeface="DM Sans"/>
                <a:sym typeface="DM Sans"/>
              </a:rPr>
              <a:t>SELECT </a:t>
            </a:r>
            <a:r>
              <a:rPr lang="pt-BR" sz="1350">
                <a:solidFill>
                  <a:schemeClr val="dk1"/>
                </a:solidFill>
                <a:latin typeface="DM Sans"/>
                <a:ea typeface="DM Sans"/>
                <a:cs typeface="DM Sans"/>
                <a:sym typeface="DM Sans"/>
              </a:rPr>
              <a:t>é utilizado para ler dados de um banco de dados. O exemplo abaixo demonstra como selecionar todos os dados de uma tabela chamada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 FROM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selecionar colunas específicas usando a sintaxe "SELECT nome_da_coluna":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ProductID, ProductName, CategoryID, Price FROM produtos;</a:t>
            </a:r>
            <a:endParaRPr b="1" sz="1350">
              <a:solidFill>
                <a:schemeClr val="dk1"/>
              </a:solidFill>
              <a:highlight>
                <a:srgbClr val="EAFF6A"/>
              </a:highlight>
              <a:latin typeface="DM Sans"/>
              <a:ea typeface="DM Sans"/>
              <a:cs typeface="DM Sans"/>
              <a:sym typeface="DM Sans"/>
            </a:endParaRPr>
          </a:p>
        </p:txBody>
      </p:sp>
      <p:pic>
        <p:nvPicPr>
          <p:cNvPr id="241" name="Google Shape;241;p40"/>
          <p:cNvPicPr preferRelativeResize="0"/>
          <p:nvPr/>
        </p:nvPicPr>
        <p:blipFill rotWithShape="1">
          <a:blip r:embed="rId5">
            <a:alphaModFix/>
          </a:blip>
          <a:srcRect b="6768" l="891" r="0" t="26211"/>
          <a:stretch/>
        </p:blipFill>
        <p:spPr>
          <a:xfrm>
            <a:off x="602599" y="4054275"/>
            <a:ext cx="5543675" cy="79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7" name="Google Shape;247;p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8" name="Google Shape;248;p41"/>
          <p:cNvSpPr txBox="1"/>
          <p:nvPr/>
        </p:nvSpPr>
        <p:spPr>
          <a:xfrm>
            <a:off x="493450" y="49802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WHERE</a:t>
            </a:r>
            <a:endParaRPr b="1" sz="4000">
              <a:solidFill>
                <a:schemeClr val="dk1"/>
              </a:solidFill>
              <a:latin typeface="DM Sans"/>
              <a:ea typeface="DM Sans"/>
              <a:cs typeface="DM Sans"/>
              <a:sym typeface="DM Sans"/>
            </a:endParaRPr>
          </a:p>
        </p:txBody>
      </p:sp>
      <p:sp>
        <p:nvSpPr>
          <p:cNvPr id="249" name="Google Shape;249;p41"/>
          <p:cNvSpPr txBox="1"/>
          <p:nvPr/>
        </p:nvSpPr>
        <p:spPr>
          <a:xfrm>
            <a:off x="493450" y="1363175"/>
            <a:ext cx="48903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WHERE é usado em conjunto com o SELECT para filtrar os resultados. Ele permite especificar uma ou mais condições que devem ser verdadeiras para que um registro seja incluído nos resultados.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highlight>
                  <a:srgbClr val="EAFF6A"/>
                </a:highlight>
                <a:latin typeface="DM Sans"/>
                <a:ea typeface="DM Sans"/>
                <a:cs typeface="DM Sans"/>
                <a:sym typeface="DM Sans"/>
              </a:rPr>
              <a:t>SELECT *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W</a:t>
            </a:r>
            <a:r>
              <a:rPr b="1" lang="pt-BR" sz="1350">
                <a:solidFill>
                  <a:schemeClr val="dk1"/>
                </a:solidFill>
                <a:highlight>
                  <a:srgbClr val="EAFF6A"/>
                </a:highlight>
                <a:latin typeface="DM Sans"/>
                <a:ea typeface="DM Sans"/>
                <a:cs typeface="DM Sans"/>
                <a:sym typeface="DM Sans"/>
              </a:rPr>
              <a:t>HERE ProductID = 42;</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Price &lt;= 10 AND CategoryID = 5;</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64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Outros </a:t>
            </a:r>
            <a:r>
              <a:rPr b="1" lang="pt-BR" sz="4000">
                <a:latin typeface="DM Sans"/>
                <a:ea typeface="DM Sans"/>
                <a:cs typeface="DM Sans"/>
                <a:sym typeface="DM Sans"/>
              </a:rPr>
              <a:t>Comandos SQL</a:t>
            </a:r>
            <a:endParaRPr b="1" sz="4000">
              <a:latin typeface="DM Sans"/>
              <a:ea typeface="DM Sans"/>
              <a:cs typeface="DM Sans"/>
              <a:sym typeface="DM Sans"/>
            </a:endParaRPr>
          </a:p>
        </p:txBody>
      </p:sp>
      <p:sp>
        <p:nvSpPr>
          <p:cNvPr id="255" name="Google Shape;255;p42"/>
          <p:cNvSpPr txBox="1"/>
          <p:nvPr/>
        </p:nvSpPr>
        <p:spPr>
          <a:xfrm>
            <a:off x="4440875" y="1729475"/>
            <a:ext cx="42501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DROP:</a:t>
            </a:r>
            <a:r>
              <a:rPr lang="pt-BR" sz="1350">
                <a:solidFill>
                  <a:schemeClr val="dk1"/>
                </a:solidFill>
                <a:latin typeface="DM Sans"/>
                <a:ea typeface="DM Sans"/>
                <a:cs typeface="DM Sans"/>
                <a:sym typeface="DM Sans"/>
              </a:rPr>
              <a:t> é usado para excluir uma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JOIN:</a:t>
            </a:r>
            <a:r>
              <a:rPr lang="pt-BR" sz="1350">
                <a:solidFill>
                  <a:schemeClr val="dk1"/>
                </a:solidFill>
                <a:latin typeface="DM Sans"/>
                <a:ea typeface="DM Sans"/>
                <a:cs typeface="DM Sans"/>
                <a:sym typeface="DM Sans"/>
              </a:rPr>
              <a:t> é usado para combinar dados de duas ou mais tabelas em uma única consulta.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GROUP BY</a:t>
            </a:r>
            <a:r>
              <a:rPr lang="pt-BR" sz="1350">
                <a:solidFill>
                  <a:schemeClr val="dk1"/>
                </a:solidFill>
                <a:latin typeface="DM Sans"/>
                <a:ea typeface="DM Sans"/>
                <a:cs typeface="DM Sans"/>
                <a:sym typeface="DM Sans"/>
              </a:rPr>
              <a:t>: é usado para agrupar dados em uma ou mais colunas e aplicar funções de agregação, como SUM ou AVG, aos grupos resultantes.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ORDER BY</a:t>
            </a:r>
            <a:r>
              <a:rPr b="1" lang="pt-BR" sz="1350">
                <a:solidFill>
                  <a:schemeClr val="dk1"/>
                </a:solidFill>
                <a:latin typeface="DM Sans"/>
                <a:ea typeface="DM Sans"/>
                <a:cs typeface="DM Sans"/>
                <a:sym typeface="DM Sans"/>
              </a:rPr>
              <a:t>:</a:t>
            </a:r>
            <a:r>
              <a:rPr lang="pt-BR" sz="1350">
                <a:solidFill>
                  <a:schemeClr val="dk1"/>
                </a:solidFill>
                <a:latin typeface="DM Sans"/>
                <a:ea typeface="DM Sans"/>
                <a:cs typeface="DM Sans"/>
                <a:sym typeface="DM Sans"/>
              </a:rPr>
              <a:t> é usado para classificar os resultados de uma consulta em ordem ascendente ou descendente com base em uma ou mais colunas.</a:t>
            </a:r>
            <a:endParaRPr sz="1350">
              <a:solidFill>
                <a:schemeClr val="lt1"/>
              </a:solidFill>
              <a:highlight>
                <a:schemeClr val="dk1"/>
              </a:highlight>
              <a:latin typeface="DM Sans"/>
              <a:ea typeface="DM Sans"/>
              <a:cs typeface="DM Sans"/>
              <a:sym typeface="DM Sans"/>
            </a:endParaRPr>
          </a:p>
        </p:txBody>
      </p:sp>
      <p:sp>
        <p:nvSpPr>
          <p:cNvPr id="256" name="Google Shape;256;p42"/>
          <p:cNvSpPr txBox="1"/>
          <p:nvPr/>
        </p:nvSpPr>
        <p:spPr>
          <a:xfrm>
            <a:off x="277575" y="1729475"/>
            <a:ext cx="4338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INSERT</a:t>
            </a:r>
            <a:r>
              <a:rPr lang="pt-BR" sz="1350">
                <a:solidFill>
                  <a:schemeClr val="dk1"/>
                </a:solidFill>
                <a:highlight>
                  <a:schemeClr val="accent6"/>
                </a:highlight>
                <a:latin typeface="DM Sans"/>
                <a:ea typeface="DM Sans"/>
                <a:cs typeface="DM Sans"/>
                <a:sym typeface="DM Sans"/>
              </a:rPr>
              <a:t>:</a:t>
            </a:r>
            <a:r>
              <a:rPr lang="pt-BR" sz="1350">
                <a:solidFill>
                  <a:schemeClr val="dk1"/>
                </a:solidFill>
                <a:latin typeface="DM Sans"/>
                <a:ea typeface="DM Sans"/>
                <a:cs typeface="DM Sans"/>
                <a:sym typeface="DM Sans"/>
              </a:rPr>
              <a:t> é usado para inserir dados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UPDATE</a:t>
            </a:r>
            <a:r>
              <a:rPr lang="pt-BR" sz="1350">
                <a:solidFill>
                  <a:schemeClr val="dk1"/>
                </a:solidFill>
                <a:latin typeface="DM Sans"/>
                <a:ea typeface="DM Sans"/>
                <a:cs typeface="DM Sans"/>
                <a:sym typeface="DM Sans"/>
              </a:rPr>
              <a:t>: é usado para atualizar dados existentes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DELETE:</a:t>
            </a:r>
            <a:r>
              <a:rPr lang="pt-BR" sz="1350">
                <a:solidFill>
                  <a:schemeClr val="dk1"/>
                </a:solidFill>
                <a:latin typeface="DM Sans"/>
                <a:ea typeface="DM Sans"/>
                <a:cs typeface="DM Sans"/>
                <a:sym typeface="DM Sans"/>
              </a:rPr>
              <a:t> é usado para excluir dados de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CREATE</a:t>
            </a:r>
            <a:r>
              <a:rPr lang="pt-BR" sz="1350">
                <a:solidFill>
                  <a:schemeClr val="dk1"/>
                </a:solidFill>
                <a:latin typeface="DM Sans"/>
                <a:ea typeface="DM Sans"/>
                <a:cs typeface="DM Sans"/>
                <a:sym typeface="DM Sans"/>
              </a:rPr>
              <a:t>: é usado para criar uma nova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ALTER</a:t>
            </a:r>
            <a:r>
              <a:rPr lang="pt-BR" sz="1350">
                <a:solidFill>
                  <a:schemeClr val="dk1"/>
                </a:solidFill>
                <a:latin typeface="DM Sans"/>
                <a:ea typeface="DM Sans"/>
                <a:cs typeface="DM Sans"/>
                <a:sym typeface="DM Sans"/>
              </a:rPr>
              <a:t>: é usado para alterar a estrutura de uma tabela existente, como adicionar ou remover colunas.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highlight>
                <a:schemeClr val="dk1"/>
              </a:highlight>
              <a:latin typeface="DM Sans"/>
              <a:ea typeface="DM Sans"/>
              <a:cs typeface="DM Sans"/>
              <a:sym typeface="DM Sans"/>
            </a:endParaRPr>
          </a:p>
        </p:txBody>
      </p:sp>
      <p:pic>
        <p:nvPicPr>
          <p:cNvPr id="257" name="Google Shape;257;p4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62" name="Google Shape;262;p4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63" name="Google Shape;263;p4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64" name="Google Shape;264;p4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0" name="Google Shape;270;p4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71" name="Google Shape;271;p4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Banco de Dados e Python</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2" name="Google Shape;282;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46"/>
          <p:cNvSpPr txBox="1"/>
          <p:nvPr/>
        </p:nvSpPr>
        <p:spPr>
          <a:xfrm>
            <a:off x="493450" y="9755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a:t>
            </a:r>
            <a:endParaRPr b="1" sz="4000">
              <a:solidFill>
                <a:schemeClr val="dk1"/>
              </a:solidFill>
              <a:latin typeface="DM Sans"/>
              <a:ea typeface="DM Sans"/>
              <a:cs typeface="DM Sans"/>
              <a:sym typeface="DM Sans"/>
            </a:endParaRPr>
          </a:p>
        </p:txBody>
      </p:sp>
      <p:sp>
        <p:nvSpPr>
          <p:cNvPr id="284" name="Google Shape;284;p46"/>
          <p:cNvSpPr txBox="1"/>
          <p:nvPr/>
        </p:nvSpPr>
        <p:spPr>
          <a:xfrm>
            <a:off x="493450" y="2024875"/>
            <a:ext cx="4890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sqlite3 é um módulo da linguagem de programação Python que permite interagir com bancos de dados SQLite.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Vamos trabalhar com essa biblioteca em conjunto com o pandas. 😀</a:t>
            </a:r>
            <a:endParaRPr sz="1350">
              <a:solidFill>
                <a:schemeClr val="dk1"/>
              </a:solidFill>
              <a:latin typeface="DM Sans"/>
              <a:ea typeface="DM Sans"/>
              <a:cs typeface="DM Sans"/>
              <a:sym typeface="DM Sans"/>
            </a:endParaRPr>
          </a:p>
        </p:txBody>
      </p:sp>
      <p:pic>
        <p:nvPicPr>
          <p:cNvPr id="285" name="Google Shape;285;p46"/>
          <p:cNvPicPr preferRelativeResize="0"/>
          <p:nvPr/>
        </p:nvPicPr>
        <p:blipFill>
          <a:blip r:embed="rId5">
            <a:alphaModFix/>
          </a:blip>
          <a:stretch>
            <a:fillRect/>
          </a:stretch>
        </p:blipFill>
        <p:spPr>
          <a:xfrm>
            <a:off x="493450" y="3612730"/>
            <a:ext cx="1686909" cy="782725"/>
          </a:xfrm>
          <a:prstGeom prst="rect">
            <a:avLst/>
          </a:prstGeom>
          <a:noFill/>
          <a:ln>
            <a:noFill/>
          </a:ln>
        </p:spPr>
      </p:pic>
      <p:pic>
        <p:nvPicPr>
          <p:cNvPr id="286" name="Google Shape;286;p46"/>
          <p:cNvPicPr preferRelativeResize="0"/>
          <p:nvPr/>
        </p:nvPicPr>
        <p:blipFill>
          <a:blip r:embed="rId6">
            <a:alphaModFix/>
          </a:blip>
          <a:stretch>
            <a:fillRect/>
          </a:stretch>
        </p:blipFill>
        <p:spPr>
          <a:xfrm>
            <a:off x="3439435" y="3592600"/>
            <a:ext cx="2133816" cy="862699"/>
          </a:xfrm>
          <a:prstGeom prst="rect">
            <a:avLst/>
          </a:prstGeom>
          <a:noFill/>
          <a:ln>
            <a:noFill/>
          </a:ln>
        </p:spPr>
      </p:pic>
      <p:sp>
        <p:nvSpPr>
          <p:cNvPr id="287" name="Google Shape;287;p46"/>
          <p:cNvSpPr/>
          <p:nvPr/>
        </p:nvSpPr>
        <p:spPr>
          <a:xfrm>
            <a:off x="2510321" y="3822510"/>
            <a:ext cx="549900" cy="456000"/>
          </a:xfrm>
          <a:prstGeom prst="mathPlus">
            <a:avLst>
              <a:gd fmla="val 23520" name="adj1"/>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3" name="Google Shape;293;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4" name="Google Shape;294;p47"/>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Salvando uma Tabela</a:t>
            </a:r>
            <a:endParaRPr b="1" sz="4000">
              <a:solidFill>
                <a:schemeClr val="dk1"/>
              </a:solidFill>
              <a:latin typeface="DM Sans"/>
              <a:ea typeface="DM Sans"/>
              <a:cs typeface="DM Sans"/>
              <a:sym typeface="DM Sans"/>
            </a:endParaRPr>
          </a:p>
        </p:txBody>
      </p:sp>
      <p:sp>
        <p:nvSpPr>
          <p:cNvPr id="295" name="Google Shape;295;p47"/>
          <p:cNvSpPr txBox="1"/>
          <p:nvPr/>
        </p:nvSpPr>
        <p:spPr>
          <a:xfrm>
            <a:off x="493450" y="2454625"/>
            <a:ext cx="44319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criar ou conectar a um banco de dado usando o comando </a:t>
            </a:r>
            <a:r>
              <a:rPr b="1" lang="pt-BR" sz="1350">
                <a:solidFill>
                  <a:schemeClr val="dk1"/>
                </a:solidFill>
                <a:latin typeface="DM Sans"/>
                <a:ea typeface="DM Sans"/>
                <a:cs typeface="DM Sans"/>
                <a:sym typeface="DM Sans"/>
              </a:rPr>
              <a:t>sqlite3.connect()</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salvar diretamente um dataframe utilize o método </a:t>
            </a:r>
            <a:r>
              <a:rPr b="1" lang="pt-BR" sz="1350">
                <a:solidFill>
                  <a:schemeClr val="dk1"/>
                </a:solidFill>
                <a:latin typeface="DM Sans"/>
                <a:ea typeface="DM Sans"/>
                <a:cs typeface="DM Sans"/>
                <a:sym typeface="DM Sans"/>
              </a:rPr>
              <a:t>.to_sql()</a:t>
            </a:r>
            <a:r>
              <a:rPr lang="pt-BR" sz="1350">
                <a:solidFill>
                  <a:schemeClr val="dk1"/>
                </a:solidFill>
                <a:latin typeface="DM Sans"/>
                <a:ea typeface="DM Sans"/>
                <a:cs typeface="DM Sans"/>
                <a:sym typeface="DM Sans"/>
              </a:rPr>
              <a:t> do pandas.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fechar a conexão com </a:t>
            </a:r>
            <a:r>
              <a:rPr b="1" lang="pt-BR" sz="1350">
                <a:solidFill>
                  <a:schemeClr val="dk1"/>
                </a:solidFill>
                <a:latin typeface="DM Sans"/>
                <a:ea typeface="DM Sans"/>
                <a:cs typeface="DM Sans"/>
                <a:sym typeface="DM Sans"/>
              </a:rPr>
              <a:t>.close()</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96" name="Google Shape;296;p47"/>
          <p:cNvPicPr preferRelativeResize="0"/>
          <p:nvPr/>
        </p:nvPicPr>
        <p:blipFill>
          <a:blip r:embed="rId5">
            <a:alphaModFix/>
          </a:blip>
          <a:stretch>
            <a:fillRect/>
          </a:stretch>
        </p:blipFill>
        <p:spPr>
          <a:xfrm>
            <a:off x="6714748" y="2949657"/>
            <a:ext cx="1455102" cy="1364700"/>
          </a:xfrm>
          <a:prstGeom prst="rect">
            <a:avLst/>
          </a:prstGeom>
          <a:noFill/>
          <a:ln>
            <a:noFill/>
          </a:ln>
        </p:spPr>
      </p:pic>
      <p:pic>
        <p:nvPicPr>
          <p:cNvPr id="297" name="Google Shape;297;p47"/>
          <p:cNvPicPr preferRelativeResize="0"/>
          <p:nvPr/>
        </p:nvPicPr>
        <p:blipFill>
          <a:blip r:embed="rId6">
            <a:alphaModFix/>
          </a:blip>
          <a:stretch>
            <a:fillRect/>
          </a:stretch>
        </p:blipFill>
        <p:spPr>
          <a:xfrm>
            <a:off x="5222725" y="1207050"/>
            <a:ext cx="3740450" cy="142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3" name="Google Shape;30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4" name="Google Shape;304;p48"/>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Leitura (SELECT)</a:t>
            </a:r>
            <a:endParaRPr b="1" sz="4000">
              <a:solidFill>
                <a:schemeClr val="dk1"/>
              </a:solidFill>
              <a:latin typeface="DM Sans"/>
              <a:ea typeface="DM Sans"/>
              <a:cs typeface="DM Sans"/>
              <a:sym typeface="DM Sans"/>
            </a:endParaRPr>
          </a:p>
        </p:txBody>
      </p:sp>
      <p:sp>
        <p:nvSpPr>
          <p:cNvPr id="305" name="Google Shape;305;p48"/>
          <p:cNvSpPr txBox="1"/>
          <p:nvPr/>
        </p:nvSpPr>
        <p:spPr>
          <a:xfrm>
            <a:off x="493450" y="2447800"/>
            <a:ext cx="3981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read_sql() </a:t>
            </a:r>
            <a:r>
              <a:rPr lang="pt-BR" sz="1350">
                <a:solidFill>
                  <a:schemeClr val="dk1"/>
                </a:solidFill>
                <a:latin typeface="DM Sans"/>
                <a:ea typeface="DM Sans"/>
                <a:cs typeface="DM Sans"/>
                <a:sym typeface="DM Sans"/>
              </a:rPr>
              <a:t>permite executar uma consulta SQL no banco de dados e retornar os resultados como um DataFrame do pandas.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abrir e fechar a conexão sempre. </a:t>
            </a:r>
            <a:endParaRPr sz="1350">
              <a:solidFill>
                <a:schemeClr val="dk1"/>
              </a:solidFill>
              <a:latin typeface="DM Sans"/>
              <a:ea typeface="DM Sans"/>
              <a:cs typeface="DM Sans"/>
              <a:sym typeface="DM Sans"/>
            </a:endParaRPr>
          </a:p>
        </p:txBody>
      </p:sp>
      <p:pic>
        <p:nvPicPr>
          <p:cNvPr id="306" name="Google Shape;306;p48"/>
          <p:cNvPicPr preferRelativeResize="0"/>
          <p:nvPr/>
        </p:nvPicPr>
        <p:blipFill>
          <a:blip r:embed="rId5">
            <a:alphaModFix/>
          </a:blip>
          <a:stretch>
            <a:fillRect/>
          </a:stretch>
        </p:blipFill>
        <p:spPr>
          <a:xfrm>
            <a:off x="4701850" y="1582938"/>
            <a:ext cx="4260299" cy="19785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2" name="Google Shape;312;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3" name="Google Shape;313;p49"/>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Listar as Tabelas</a:t>
            </a:r>
            <a:endParaRPr b="1" sz="4000">
              <a:solidFill>
                <a:schemeClr val="dk1"/>
              </a:solidFill>
              <a:latin typeface="DM Sans"/>
              <a:ea typeface="DM Sans"/>
              <a:cs typeface="DM Sans"/>
              <a:sym typeface="DM Sans"/>
            </a:endParaRPr>
          </a:p>
        </p:txBody>
      </p:sp>
      <p:sp>
        <p:nvSpPr>
          <p:cNvPr id="314" name="Google Shape;314;p49"/>
          <p:cNvSpPr txBox="1"/>
          <p:nvPr/>
        </p:nvSpPr>
        <p:spPr>
          <a:xfrm>
            <a:off x="493450" y="2447800"/>
            <a:ext cx="398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verificar as tabelas que estão no banco de dados podemos utilizar a query:</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sqlite_master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type='table'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5" name="Google Shape;315;p49"/>
          <p:cNvPicPr preferRelativeResize="0"/>
          <p:nvPr/>
        </p:nvPicPr>
        <p:blipFill>
          <a:blip r:embed="rId5">
            <a:alphaModFix/>
          </a:blip>
          <a:stretch>
            <a:fillRect/>
          </a:stretch>
        </p:blipFill>
        <p:spPr>
          <a:xfrm>
            <a:off x="4660000" y="1727600"/>
            <a:ext cx="4250101" cy="18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7" name="Google Shape;97;p23"/>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98" name="Google Shape;98;p23"/>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99" name="Google Shape;99;p23"/>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00" name="Google Shape;100;p23"/>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01" name="Google Shape;101;p23"/>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02" name="Google Shape;102;p23"/>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Outras Bibliotecas</a:t>
            </a:r>
            <a:endParaRPr b="1" sz="4000">
              <a:latin typeface="DM Sans"/>
              <a:ea typeface="DM Sans"/>
              <a:cs typeface="DM Sans"/>
              <a:sym typeface="DM Sans"/>
            </a:endParaRPr>
          </a:p>
        </p:txBody>
      </p:sp>
      <p:sp>
        <p:nvSpPr>
          <p:cNvPr id="321" name="Google Shape;321;p50"/>
          <p:cNvSpPr txBox="1"/>
          <p:nvPr/>
        </p:nvSpPr>
        <p:spPr>
          <a:xfrm>
            <a:off x="522150" y="1362750"/>
            <a:ext cx="6647400" cy="31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Além da biblioteca sqlite3, há várias outras bibliotecas populares em Python para interagir com diferentes tipos de bancos de dados,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psycopg2</a:t>
            </a:r>
            <a:r>
              <a:rPr lang="pt-BR" sz="1350">
                <a:highlight>
                  <a:schemeClr val="accent6"/>
                </a:highlight>
                <a:latin typeface="DM Sans"/>
                <a:ea typeface="DM Sans"/>
                <a:cs typeface="DM Sans"/>
                <a:sym typeface="DM Sans"/>
              </a:rPr>
              <a:t>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PostgreSQL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mysql-connector-python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MySQL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pymongo</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MongoDB</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pyodbc</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ODBC</a:t>
            </a:r>
            <a:r>
              <a:rPr lang="pt-BR" sz="1350">
                <a:latin typeface="DM Sans"/>
                <a:ea typeface="DM Sans"/>
                <a:cs typeface="DM Sans"/>
                <a:sym typeface="DM Sans"/>
              </a:rPr>
              <a:t>, incluindo Microsoft SQL Server, Oracle, DB2 e outros.</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sqlalchemy </a:t>
            </a:r>
            <a:r>
              <a:rPr lang="pt-BR" sz="1350">
                <a:latin typeface="DM Sans"/>
                <a:ea typeface="DM Sans"/>
                <a:cs typeface="DM Sans"/>
                <a:sym typeface="DM Sans"/>
              </a:rPr>
              <a:t>- uma biblioteca </a:t>
            </a:r>
            <a:r>
              <a:rPr b="1" lang="pt-BR" sz="1350">
                <a:latin typeface="DM Sans"/>
                <a:ea typeface="DM Sans"/>
                <a:cs typeface="DM Sans"/>
                <a:sym typeface="DM Sans"/>
              </a:rPr>
              <a:t>ORM </a:t>
            </a:r>
            <a:r>
              <a:rPr lang="pt-BR" sz="1350">
                <a:latin typeface="DM Sans"/>
                <a:ea typeface="DM Sans"/>
                <a:cs typeface="DM Sans"/>
                <a:sym typeface="DM Sans"/>
              </a:rPr>
              <a:t>(Object-Relational Mapping) que permite trabalhar com vários bancos de dados relacionais (como SQLite, PostgreSQL, MySQL, Oracle) e não relacionais (como MongoDB e Cassandra) de forma consistente usando uma API comum.</a:t>
            </a:r>
            <a:endParaRPr sz="1350">
              <a:solidFill>
                <a:schemeClr val="lt1"/>
              </a:solidFill>
              <a:highlight>
                <a:schemeClr val="dk1"/>
              </a:highlight>
              <a:latin typeface="DM Sans"/>
              <a:ea typeface="DM Sans"/>
              <a:cs typeface="DM Sans"/>
              <a:sym typeface="DM Sans"/>
            </a:endParaRPr>
          </a:p>
        </p:txBody>
      </p:sp>
      <p:pic>
        <p:nvPicPr>
          <p:cNvPr id="322" name="Google Shape;322;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51"/>
          <p:cNvGrpSpPr/>
          <p:nvPr/>
        </p:nvGrpSpPr>
        <p:grpSpPr>
          <a:xfrm>
            <a:off x="4202551" y="1527661"/>
            <a:ext cx="738900" cy="738974"/>
            <a:chOff x="974706" y="2467173"/>
            <a:chExt cx="738900" cy="738900"/>
          </a:xfrm>
        </p:grpSpPr>
        <p:sp>
          <p:nvSpPr>
            <p:cNvPr id="328" name="Google Shape;328;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0" name="Google Shape;330;p51"/>
          <p:cNvSpPr txBox="1"/>
          <p:nvPr/>
        </p:nvSpPr>
        <p:spPr>
          <a:xfrm>
            <a:off x="1523600" y="24242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 um DB</a:t>
            </a:r>
            <a:endParaRPr b="1" sz="4000">
              <a:solidFill>
                <a:schemeClr val="dk1"/>
              </a:solidFill>
              <a:latin typeface="DM Sans"/>
              <a:ea typeface="DM Sans"/>
              <a:cs typeface="DM Sans"/>
              <a:sym typeface="DM Sans"/>
            </a:endParaRPr>
          </a:p>
        </p:txBody>
      </p:sp>
      <p:sp>
        <p:nvSpPr>
          <p:cNvPr id="331" name="Google Shape;331;p5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52"/>
          <p:cNvGrpSpPr/>
          <p:nvPr/>
        </p:nvGrpSpPr>
        <p:grpSpPr>
          <a:xfrm>
            <a:off x="501452" y="483061"/>
            <a:ext cx="401518" cy="401518"/>
            <a:chOff x="974706" y="2467173"/>
            <a:chExt cx="738900" cy="738900"/>
          </a:xfrm>
        </p:grpSpPr>
        <p:sp>
          <p:nvSpPr>
            <p:cNvPr id="337" name="Google Shape;337;p5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9" name="Google Shape;339;p52"/>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 um DB</a:t>
            </a:r>
            <a:endParaRPr b="1" sz="4000">
              <a:solidFill>
                <a:schemeClr val="dk1"/>
              </a:solidFill>
              <a:latin typeface="DM Sans"/>
              <a:ea typeface="DM Sans"/>
              <a:cs typeface="DM Sans"/>
              <a:sym typeface="DM Sans"/>
            </a:endParaRPr>
          </a:p>
        </p:txBody>
      </p:sp>
      <p:pic>
        <p:nvPicPr>
          <p:cNvPr id="340" name="Google Shape;340;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52"/>
          <p:cNvSpPr txBox="1"/>
          <p:nvPr/>
        </p:nvSpPr>
        <p:spPr>
          <a:xfrm>
            <a:off x="568200" y="1758250"/>
            <a:ext cx="45891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1. Criar as seguintes funções:</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Clr>
                <a:schemeClr val="dk1"/>
              </a:buClr>
              <a:buSzPts val="1350"/>
              <a:buChar char="●"/>
            </a:pPr>
            <a:r>
              <a:rPr b="1" lang="pt-BR" sz="1350">
                <a:solidFill>
                  <a:schemeClr val="dk1"/>
                </a:solidFill>
                <a:latin typeface="DM Sans"/>
                <a:ea typeface="DM Sans"/>
                <a:cs typeface="DM Sans"/>
                <a:sym typeface="DM Sans"/>
              </a:rPr>
              <a:t>def tabelas_bd():</a:t>
            </a:r>
            <a:r>
              <a:rPr lang="pt-BR" sz="1350">
                <a:solidFill>
                  <a:schemeClr val="dk1"/>
                </a:solidFill>
                <a:latin typeface="DM Sans"/>
                <a:ea typeface="DM Sans"/>
                <a:cs typeface="DM Sans"/>
                <a:sym typeface="DM Sans"/>
              </a:rPr>
              <a:t> retorna um dataframe com as tabelas do banco de dados.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salva_bd(df, nome_tabela):</a:t>
            </a:r>
            <a:r>
              <a:rPr lang="pt-BR" sz="1350">
                <a:solidFill>
                  <a:schemeClr val="dk1"/>
                </a:solidFill>
                <a:latin typeface="DM Sans"/>
                <a:ea typeface="DM Sans"/>
                <a:cs typeface="DM Sans"/>
                <a:sym typeface="DM Sans"/>
              </a:rPr>
              <a:t> salva dataframe df na tabela nome_tabela.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carrega_bd(nome_tabela):</a:t>
            </a:r>
            <a:r>
              <a:rPr lang="pt-BR" sz="1350">
                <a:solidFill>
                  <a:schemeClr val="dk1"/>
                </a:solidFill>
                <a:latin typeface="DM Sans"/>
                <a:ea typeface="DM Sans"/>
                <a:cs typeface="DM Sans"/>
                <a:sym typeface="DM Sans"/>
              </a:rPr>
              <a:t> carrega tabela nome_tabela num dataframe.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rPr lang="pt-BR" sz="1350">
                <a:solidFill>
                  <a:schemeClr val="dk1"/>
                </a:solidFill>
                <a:highlight>
                  <a:srgbClr val="EAFF6A"/>
                </a:highlight>
                <a:latin typeface="DM Sans"/>
                <a:ea typeface="DM Sans"/>
                <a:cs typeface="DM Sans"/>
                <a:sym typeface="DM Sans"/>
              </a:rPr>
              <a:t>* Todas as funções devem internamente abrir e fechar a conexão com o banco de dados </a:t>
            </a:r>
            <a:r>
              <a:rPr b="1" lang="pt-BR" sz="1350">
                <a:solidFill>
                  <a:schemeClr val="dk1"/>
                </a:solidFill>
                <a:highlight>
                  <a:srgbClr val="EAFF6A"/>
                </a:highlight>
                <a:latin typeface="DM Sans"/>
                <a:ea typeface="DM Sans"/>
                <a:cs typeface="DM Sans"/>
                <a:sym typeface="DM Sans"/>
              </a:rPr>
              <a:t>coderhouse.db</a:t>
            </a:r>
            <a:r>
              <a:rPr lang="pt-BR" sz="1350">
                <a:solidFill>
                  <a:schemeClr val="dk1"/>
                </a:solidFill>
                <a:highlight>
                  <a:srgbClr val="EAFF6A"/>
                </a:highlight>
                <a:latin typeface="DM Sans"/>
                <a:ea typeface="DM Sans"/>
                <a:cs typeface="DM Sans"/>
                <a:sym typeface="DM Sans"/>
              </a:rPr>
              <a:t> criado anteriormente.</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2" name="Google Shape;342;p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43" name="Google Shape;343;p52"/>
          <p:cNvSpPr txBox="1"/>
          <p:nvPr/>
        </p:nvSpPr>
        <p:spPr>
          <a:xfrm>
            <a:off x="5416375" y="1758250"/>
            <a:ext cx="31788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2. Utilize a tabela do arquivo </a:t>
            </a:r>
            <a:r>
              <a:rPr b="1" lang="pt-BR" sz="1350">
                <a:solidFill>
                  <a:schemeClr val="dk1"/>
                </a:solidFill>
                <a:latin typeface="DM Sans"/>
                <a:ea typeface="DM Sans"/>
                <a:cs typeface="DM Sans"/>
                <a:sym typeface="DM Sans"/>
              </a:rPr>
              <a:t>fastfood.xlsx</a:t>
            </a:r>
            <a:r>
              <a:rPr lang="pt-BR" sz="1350">
                <a:solidFill>
                  <a:schemeClr val="dk1"/>
                </a:solidFill>
                <a:latin typeface="DM Sans"/>
                <a:ea typeface="DM Sans"/>
                <a:cs typeface="DM Sans"/>
                <a:sym typeface="DM Sans"/>
              </a:rPr>
              <a:t> para testar as funções criadas adicionando o dataframe ao banco de dados.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**Essas funções serão úteis no projeto final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54" name="Google Shape;354;p5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56" name="Google Shape;356;p5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57" name="Google Shape;357;p5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54"/>
          <p:cNvCxnSpPr>
            <a:stCxn id="359" idx="6"/>
            <a:endCxn id="35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60" name="Google Shape;360;p54"/>
          <p:cNvCxnSpPr>
            <a:stCxn id="354" idx="6"/>
            <a:endCxn id="35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61" name="Google Shape;361;p5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62" name="Google Shape;362;p54"/>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63" name="Google Shape;363;p54"/>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64" name="Google Shape;364;p54"/>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65" name="Google Shape;365;p5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66" name="Google Shape;366;p5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67" name="Google Shape;367;p54"/>
          <p:cNvGrpSpPr/>
          <p:nvPr/>
        </p:nvGrpSpPr>
        <p:grpSpPr>
          <a:xfrm>
            <a:off x="1731113" y="1953850"/>
            <a:ext cx="587100" cy="600300"/>
            <a:chOff x="1731113" y="1953850"/>
            <a:chExt cx="587100" cy="600300"/>
          </a:xfrm>
        </p:grpSpPr>
        <p:sp>
          <p:nvSpPr>
            <p:cNvPr id="359" name="Google Shape;359;p5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74" name="Google Shape;374;p55"/>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75" name="Google Shape;375;p55"/>
          <p:cNvGrpSpPr/>
          <p:nvPr/>
        </p:nvGrpSpPr>
        <p:grpSpPr>
          <a:xfrm>
            <a:off x="1527125" y="2646775"/>
            <a:ext cx="3705225" cy="923925"/>
            <a:chOff x="4463725" y="2301200"/>
            <a:chExt cx="3705225" cy="923925"/>
          </a:xfrm>
        </p:grpSpPr>
        <p:pic>
          <p:nvPicPr>
            <p:cNvPr id="376" name="Google Shape;376;p55"/>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77" name="Google Shape;377;p55"/>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78" name="Google Shape;378;p55"/>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79" name="Google Shape;379;p55"/>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80" name="Google Shape;380;p55"/>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386" name="Google Shape;386;p56"/>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BD: coleção organizada de dados estruturados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Banco de Dados Relacional e NoSQL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 Warehouse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Introdução a linguagem SQL</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 sqlite3</a:t>
            </a:r>
            <a:endParaRPr sz="135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7"/>
          <p:cNvGrpSpPr/>
          <p:nvPr/>
        </p:nvGrpSpPr>
        <p:grpSpPr>
          <a:xfrm>
            <a:off x="4202550" y="1278135"/>
            <a:ext cx="738900" cy="738900"/>
            <a:chOff x="4202550" y="994173"/>
            <a:chExt cx="738900" cy="738900"/>
          </a:xfrm>
        </p:grpSpPr>
        <p:sp>
          <p:nvSpPr>
            <p:cNvPr id="392" name="Google Shape;392;p5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3" name="Google Shape;393;p5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394" name="Google Shape;394;p5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00" name="Google Shape;400;p58"/>
          <p:cNvGrpSpPr/>
          <p:nvPr/>
        </p:nvGrpSpPr>
        <p:grpSpPr>
          <a:xfrm>
            <a:off x="457358" y="468285"/>
            <a:ext cx="431074" cy="431074"/>
            <a:chOff x="4202550" y="994173"/>
            <a:chExt cx="738900" cy="738900"/>
          </a:xfrm>
        </p:grpSpPr>
        <p:sp>
          <p:nvSpPr>
            <p:cNvPr id="401" name="Google Shape;401;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2" name="Google Shape;402;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3" name="Google Shape;403;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04" name="Google Shape;404;p58"/>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08" name="Google Shape;108;p24"/>
          <p:cNvSpPr txBox="1"/>
          <p:nvPr/>
        </p:nvSpPr>
        <p:spPr>
          <a:xfrm>
            <a:off x="370675" y="2368625"/>
            <a:ext cx="2385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read_csv, read_excel e to_csv</a:t>
            </a:r>
            <a:endParaRPr sz="1350">
              <a:solidFill>
                <a:schemeClr val="lt1"/>
              </a:solidFill>
              <a:latin typeface="DM Sans"/>
              <a:ea typeface="DM Sans"/>
              <a:cs typeface="DM Sans"/>
              <a:sym typeface="DM Sans"/>
            </a:endParaRPr>
          </a:p>
        </p:txBody>
      </p:sp>
      <p:sp>
        <p:nvSpPr>
          <p:cNvPr id="109" name="Google Shape;109;p24"/>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fillna()</a:t>
            </a:r>
            <a:endParaRPr sz="1350">
              <a:solidFill>
                <a:schemeClr val="lt1"/>
              </a:solidFill>
              <a:latin typeface="DM Sans"/>
              <a:ea typeface="DM Sans"/>
              <a:cs typeface="DM Sans"/>
              <a:sym typeface="DM Sans"/>
            </a:endParaRPr>
          </a:p>
        </p:txBody>
      </p:sp>
      <p:sp>
        <p:nvSpPr>
          <p:cNvPr id="110" name="Google Shape;110;p24"/>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Filtros</a:t>
            </a:r>
            <a:endParaRPr sz="1350">
              <a:solidFill>
                <a:schemeClr val="lt1"/>
              </a:solidFill>
              <a:latin typeface="DM Sans"/>
              <a:ea typeface="DM Sans"/>
              <a:cs typeface="DM Sans"/>
              <a:sym typeface="DM Sans"/>
            </a:endParaRPr>
          </a:p>
        </p:txBody>
      </p:sp>
      <p:pic>
        <p:nvPicPr>
          <p:cNvPr id="111" name="Google Shape;111;p24"/>
          <p:cNvPicPr preferRelativeResize="0"/>
          <p:nvPr/>
        </p:nvPicPr>
        <p:blipFill>
          <a:blip r:embed="rId3">
            <a:alphaModFix/>
          </a:blip>
          <a:stretch>
            <a:fillRect/>
          </a:stretch>
        </p:blipFill>
        <p:spPr>
          <a:xfrm>
            <a:off x="370677" y="3043950"/>
            <a:ext cx="2638476" cy="838947"/>
          </a:xfrm>
          <a:prstGeom prst="rect">
            <a:avLst/>
          </a:prstGeom>
          <a:noFill/>
          <a:ln>
            <a:noFill/>
          </a:ln>
        </p:spPr>
      </p:pic>
      <p:pic>
        <p:nvPicPr>
          <p:cNvPr id="112" name="Google Shape;112;p24"/>
          <p:cNvPicPr preferRelativeResize="0"/>
          <p:nvPr/>
        </p:nvPicPr>
        <p:blipFill>
          <a:blip r:embed="rId4">
            <a:alphaModFix/>
          </a:blip>
          <a:stretch>
            <a:fillRect/>
          </a:stretch>
        </p:blipFill>
        <p:spPr>
          <a:xfrm>
            <a:off x="3479800" y="3043950"/>
            <a:ext cx="2507100" cy="571500"/>
          </a:xfrm>
          <a:prstGeom prst="rect">
            <a:avLst/>
          </a:prstGeom>
          <a:noFill/>
          <a:ln>
            <a:noFill/>
          </a:ln>
        </p:spPr>
      </p:pic>
      <p:pic>
        <p:nvPicPr>
          <p:cNvPr id="113" name="Google Shape;113;p24"/>
          <p:cNvPicPr preferRelativeResize="0"/>
          <p:nvPr/>
        </p:nvPicPr>
        <p:blipFill>
          <a:blip r:embed="rId5">
            <a:alphaModFix/>
          </a:blip>
          <a:stretch>
            <a:fillRect/>
          </a:stretch>
        </p:blipFill>
        <p:spPr>
          <a:xfrm>
            <a:off x="6457550" y="3078050"/>
            <a:ext cx="1837551" cy="144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19" name="Google Shape;119;p25"/>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loc e iloc</a:t>
            </a:r>
            <a:endParaRPr sz="1350">
              <a:solidFill>
                <a:schemeClr val="lt1"/>
              </a:solidFill>
              <a:latin typeface="DM Sans"/>
              <a:ea typeface="DM Sans"/>
              <a:cs typeface="DM Sans"/>
              <a:sym typeface="DM Sans"/>
            </a:endParaRPr>
          </a:p>
        </p:txBody>
      </p:sp>
      <p:sp>
        <p:nvSpPr>
          <p:cNvPr id="120" name="Google Shape;120;p25"/>
          <p:cNvSpPr txBox="1"/>
          <p:nvPr/>
        </p:nvSpPr>
        <p:spPr>
          <a:xfrm>
            <a:off x="4107300" y="2761013"/>
            <a:ext cx="17373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str.replace()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str.contains()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str.split()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str.lower()</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str.upper()</a:t>
            </a:r>
            <a:endParaRPr sz="1350">
              <a:solidFill>
                <a:schemeClr val="lt1"/>
              </a:solidFill>
              <a:latin typeface="DM Sans"/>
              <a:ea typeface="DM Sans"/>
              <a:cs typeface="DM Sans"/>
              <a:sym typeface="DM Sans"/>
            </a:endParaRPr>
          </a:p>
        </p:txBody>
      </p:sp>
      <p:sp>
        <p:nvSpPr>
          <p:cNvPr id="121" name="Google Shape;121;p25"/>
          <p:cNvSpPr txBox="1"/>
          <p:nvPr/>
        </p:nvSpPr>
        <p:spPr>
          <a:xfrm>
            <a:off x="3703350" y="2368625"/>
            <a:ext cx="25452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Operações com string:</a:t>
            </a:r>
            <a:endParaRPr sz="1350">
              <a:solidFill>
                <a:schemeClr val="lt1"/>
              </a:solidFill>
              <a:latin typeface="DM Sans"/>
              <a:ea typeface="DM Sans"/>
              <a:cs typeface="DM Sans"/>
              <a:sym typeface="DM Sans"/>
            </a:endParaRPr>
          </a:p>
        </p:txBody>
      </p:sp>
      <p:pic>
        <p:nvPicPr>
          <p:cNvPr id="122" name="Google Shape;122;p25"/>
          <p:cNvPicPr preferRelativeResize="0"/>
          <p:nvPr/>
        </p:nvPicPr>
        <p:blipFill>
          <a:blip r:embed="rId3">
            <a:alphaModFix/>
          </a:blip>
          <a:stretch>
            <a:fillRect/>
          </a:stretch>
        </p:blipFill>
        <p:spPr>
          <a:xfrm>
            <a:off x="531500" y="3078050"/>
            <a:ext cx="2906600" cy="135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 bancos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de dados</a:t>
            </a:r>
            <a:endParaRPr b="1" sz="4000">
              <a:solidFill>
                <a:srgbClr val="EAFF6A"/>
              </a:solidFill>
              <a:latin typeface="DM Sans"/>
              <a:ea typeface="DM Sans"/>
              <a:cs typeface="DM Sans"/>
              <a:sym typeface="DM Sans"/>
            </a:endParaRPr>
          </a:p>
        </p:txBody>
      </p:sp>
      <p:sp>
        <p:nvSpPr>
          <p:cNvPr id="133" name="Google Shape;133;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09.</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39" name="Google Shape;139;p28"/>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140" name="Google Shape;140;p28"/>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41" name="Google Shape;141;p28"/>
          <p:cNvPicPr preferRelativeResize="0"/>
          <p:nvPr/>
        </p:nvPicPr>
        <p:blipFill>
          <a:blip r:embed="rId3">
            <a:alphaModFix/>
          </a:blip>
          <a:stretch>
            <a:fillRect/>
          </a:stretch>
        </p:blipFill>
        <p:spPr>
          <a:xfrm>
            <a:off x="2172138" y="3009938"/>
            <a:ext cx="196975" cy="196975"/>
          </a:xfrm>
          <a:prstGeom prst="rect">
            <a:avLst/>
          </a:prstGeom>
          <a:noFill/>
          <a:ln>
            <a:noFill/>
          </a:ln>
        </p:spPr>
      </p:pic>
      <p:pic>
        <p:nvPicPr>
          <p:cNvPr id="142" name="Google Shape;142;p28"/>
          <p:cNvPicPr preferRelativeResize="0"/>
          <p:nvPr/>
        </p:nvPicPr>
        <p:blipFill>
          <a:blip r:embed="rId3">
            <a:alphaModFix/>
          </a:blip>
          <a:stretch>
            <a:fillRect/>
          </a:stretch>
        </p:blipFill>
        <p:spPr>
          <a:xfrm>
            <a:off x="2172138" y="3683563"/>
            <a:ext cx="196975" cy="196975"/>
          </a:xfrm>
          <a:prstGeom prst="rect">
            <a:avLst/>
          </a:prstGeom>
          <a:noFill/>
          <a:ln>
            <a:noFill/>
          </a:ln>
        </p:spPr>
      </p:pic>
      <p:cxnSp>
        <p:nvCxnSpPr>
          <p:cNvPr id="143" name="Google Shape;143;p28"/>
          <p:cNvCxnSpPr>
            <a:stCxn id="139" idx="2"/>
            <a:endCxn id="14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44" name="Google Shape;144;p28"/>
          <p:cNvCxnSpPr>
            <a:stCxn id="140" idx="2"/>
            <a:endCxn id="141"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45" name="Google Shape;145;p28"/>
          <p:cNvCxnSpPr>
            <a:stCxn id="141" idx="2"/>
            <a:endCxn id="142"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146" name="Google Shape;146;p28"/>
          <p:cNvSpPr txBox="1"/>
          <p:nvPr/>
        </p:nvSpPr>
        <p:spPr>
          <a:xfrm>
            <a:off x="2690552" y="145162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O que é um Banco de Dados?</a:t>
            </a:r>
            <a:endParaRPr b="1" sz="1050">
              <a:solidFill>
                <a:schemeClr val="lt1"/>
              </a:solidFill>
              <a:latin typeface="DM Sans"/>
              <a:ea typeface="DM Sans"/>
              <a:cs typeface="DM Sans"/>
              <a:sym typeface="DM Sans"/>
            </a:endParaRPr>
          </a:p>
        </p:txBody>
      </p:sp>
      <p:sp>
        <p:nvSpPr>
          <p:cNvPr id="147" name="Google Shape;147;p28"/>
          <p:cNvSpPr txBox="1"/>
          <p:nvPr/>
        </p:nvSpPr>
        <p:spPr>
          <a:xfrm>
            <a:off x="2748565" y="207595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Banco de Dados Relacional e NoSQL</a:t>
            </a:r>
            <a:endParaRPr sz="1500">
              <a:solidFill>
                <a:schemeClr val="lt1"/>
              </a:solidFill>
              <a:latin typeface="DM Sans"/>
              <a:ea typeface="DM Sans"/>
              <a:cs typeface="DM Sans"/>
              <a:sym typeface="DM Sans"/>
            </a:endParaRPr>
          </a:p>
        </p:txBody>
      </p:sp>
      <p:sp>
        <p:nvSpPr>
          <p:cNvPr id="148" name="Google Shape;148;p28"/>
          <p:cNvSpPr txBox="1"/>
          <p:nvPr/>
        </p:nvSpPr>
        <p:spPr>
          <a:xfrm>
            <a:off x="2748565" y="28775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Data Warehouse</a:t>
            </a:r>
            <a:endParaRPr sz="1500">
              <a:solidFill>
                <a:schemeClr val="lt1"/>
              </a:solidFill>
              <a:latin typeface="DM Sans"/>
              <a:ea typeface="DM Sans"/>
              <a:cs typeface="DM Sans"/>
              <a:sym typeface="DM Sans"/>
            </a:endParaRPr>
          </a:p>
        </p:txBody>
      </p:sp>
      <p:sp>
        <p:nvSpPr>
          <p:cNvPr id="149" name="Google Shape;149;p28"/>
          <p:cNvSpPr txBox="1"/>
          <p:nvPr/>
        </p:nvSpPr>
        <p:spPr>
          <a:xfrm>
            <a:off x="2748552" y="355120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linguagem SQL</a:t>
            </a:r>
            <a:endParaRPr sz="1500">
              <a:solidFill>
                <a:schemeClr val="lt1"/>
              </a:solidFill>
              <a:latin typeface="DM Sans"/>
              <a:ea typeface="DM Sans"/>
              <a:cs typeface="DM Sans"/>
              <a:sym typeface="DM Sans"/>
            </a:endParaRPr>
          </a:p>
        </p:txBody>
      </p:sp>
      <p:pic>
        <p:nvPicPr>
          <p:cNvPr id="150" name="Google Shape;150;p28"/>
          <p:cNvPicPr preferRelativeResize="0"/>
          <p:nvPr/>
        </p:nvPicPr>
        <p:blipFill>
          <a:blip r:embed="rId3">
            <a:alphaModFix/>
          </a:blip>
          <a:stretch>
            <a:fillRect/>
          </a:stretch>
        </p:blipFill>
        <p:spPr>
          <a:xfrm>
            <a:off x="2172138" y="4306638"/>
            <a:ext cx="196975" cy="196975"/>
          </a:xfrm>
          <a:prstGeom prst="rect">
            <a:avLst/>
          </a:prstGeom>
          <a:noFill/>
          <a:ln>
            <a:noFill/>
          </a:ln>
        </p:spPr>
      </p:pic>
      <p:sp>
        <p:nvSpPr>
          <p:cNvPr id="151" name="Google Shape;151;p28"/>
          <p:cNvSpPr txBox="1"/>
          <p:nvPr/>
        </p:nvSpPr>
        <p:spPr>
          <a:xfrm>
            <a:off x="2748552" y="41742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Biblioteca sqlite3</a:t>
            </a:r>
            <a:endParaRPr sz="1500">
              <a:solidFill>
                <a:schemeClr val="lt1"/>
              </a:solidFill>
              <a:latin typeface="DM Sans"/>
              <a:ea typeface="DM Sans"/>
              <a:cs typeface="DM Sans"/>
              <a:sym typeface="DM Sans"/>
            </a:endParaRPr>
          </a:p>
        </p:txBody>
      </p:sp>
      <p:cxnSp>
        <p:nvCxnSpPr>
          <p:cNvPr id="152" name="Google Shape;152;p28"/>
          <p:cNvCxnSpPr/>
          <p:nvPr/>
        </p:nvCxnSpPr>
        <p:spPr>
          <a:xfrm flipH="1" rot="-5400000">
            <a:off x="2032875" y="4118587"/>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Banco de Dados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